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94" r:id="rId2"/>
    <p:sldId id="285" r:id="rId3"/>
    <p:sldId id="284" r:id="rId4"/>
    <p:sldId id="287" r:id="rId5"/>
    <p:sldId id="282" r:id="rId6"/>
    <p:sldId id="279" r:id="rId7"/>
    <p:sldId id="271" r:id="rId8"/>
    <p:sldId id="291" r:id="rId9"/>
    <p:sldId id="286" r:id="rId10"/>
    <p:sldId id="290" r:id="rId11"/>
    <p:sldId id="292" r:id="rId12"/>
    <p:sldId id="295" r:id="rId13"/>
    <p:sldId id="275" r:id="rId14"/>
    <p:sldId id="262" r:id="rId15"/>
    <p:sldId id="283" r:id="rId16"/>
    <p:sldId id="278" r:id="rId17"/>
    <p:sldId id="288" r:id="rId18"/>
    <p:sldId id="289" r:id="rId19"/>
    <p:sldId id="256" r:id="rId20"/>
    <p:sldId id="29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A4C43-3F68-4740-A38D-2D96FF4FE646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A49D6-130B-E442-AA51-830BA21B5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29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1669-0B60-084C-A8AC-E6DC1EA6EC19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3553B-D63A-4947-B40F-9A4437EC7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74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2392609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Marco Polo</a:t>
            </a:r>
            <a:br>
              <a:rPr lang="en-US" dirty="0"/>
            </a:br>
            <a:br>
              <a:rPr lang="en-US" dirty="0"/>
            </a:br>
            <a:r>
              <a:rPr lang="en-US" sz="4000" b="0" i="1" dirty="0">
                <a:effectLst/>
              </a:rPr>
              <a:t>Travels</a:t>
            </a:r>
            <a:br>
              <a:rPr lang="en-US" sz="4000" b="0" i="1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04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13</a:t>
            </a:r>
            <a:r>
              <a:rPr lang="en-US" cap="none" baseline="30000" dirty="0"/>
              <a:t>th</a:t>
            </a:r>
            <a:r>
              <a:rPr lang="en-US" cap="none" dirty="0"/>
              <a:t> Century World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15" y="850033"/>
            <a:ext cx="7596519" cy="56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23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Silk Road </a:t>
            </a:r>
          </a:p>
          <a:p>
            <a:r>
              <a:rPr lang="en-US" cap="none" dirty="0"/>
              <a:t>(~2</a:t>
            </a:r>
            <a:r>
              <a:rPr lang="en-US" cap="none" baseline="30000" dirty="0"/>
              <a:t>nd</a:t>
            </a:r>
            <a:r>
              <a:rPr lang="en-US" cap="none" dirty="0"/>
              <a:t> c. BCE – 1450s)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36" y="1327758"/>
            <a:ext cx="7964528" cy="51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0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8078" y="599301"/>
            <a:ext cx="4196985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Medieval Venice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998483" y="5797034"/>
            <a:ext cx="33165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Marco Polo Leaving Venice</a:t>
            </a:r>
          </a:p>
          <a:p>
            <a:pPr algn="r"/>
            <a:r>
              <a:rPr lang="en-US" dirty="0"/>
              <a:t>Oxford</a:t>
            </a:r>
            <a:r>
              <a:rPr lang="en-US" i="1" dirty="0"/>
              <a:t>, Bodleian Library</a:t>
            </a:r>
            <a:endParaRPr lang="en-US" dirty="0"/>
          </a:p>
          <a:p>
            <a:pPr algn="r"/>
            <a:r>
              <a:rPr lang="en-US" dirty="0"/>
              <a:t>Ms. Bod. 264, fol. 218r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9E184B-F2F5-6249-8A67-E3F63786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9" t="2662" r="4399" b="40036"/>
          <a:stretch/>
        </p:blipFill>
        <p:spPr>
          <a:xfrm>
            <a:off x="4433141" y="218089"/>
            <a:ext cx="7471543" cy="64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9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329841" y="222894"/>
            <a:ext cx="7565720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Horses of Saint Mark</a:t>
            </a:r>
          </a:p>
          <a:p>
            <a:r>
              <a:rPr lang="en-US" cap="none" dirty="0"/>
              <a:t>(c. </a:t>
            </a:r>
            <a:r>
              <a:rPr lang="en-US" cap="none"/>
              <a:t>2nd-3rd C)</a:t>
            </a:r>
            <a:endParaRPr lang="en-US" cap="non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06" y="1254551"/>
            <a:ext cx="7584355" cy="56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4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39992" y="56766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</a:t>
            </a:r>
          </a:p>
          <a:p>
            <a:r>
              <a:rPr lang="en-US" cap="none" dirty="0"/>
              <a:t>(1254 – 8 Jan 1328)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023" t="13824" r="21347" b="32853"/>
          <a:stretch/>
        </p:blipFill>
        <p:spPr>
          <a:xfrm>
            <a:off x="6096000" y="567663"/>
            <a:ext cx="5234152" cy="57226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08452" y="5644005"/>
            <a:ext cx="3556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err="1"/>
              <a:t>Bibliothèque</a:t>
            </a:r>
            <a:r>
              <a:rPr lang="en-US" i="1" dirty="0"/>
              <a:t> </a:t>
            </a:r>
            <a:r>
              <a:rPr lang="en-US" i="1" dirty="0" err="1"/>
              <a:t>nationale</a:t>
            </a:r>
            <a:r>
              <a:rPr lang="en-US" i="1" dirty="0"/>
              <a:t> de France</a:t>
            </a:r>
            <a:endParaRPr lang="en-US" dirty="0"/>
          </a:p>
          <a:p>
            <a:pPr algn="r"/>
            <a:r>
              <a:rPr lang="en-US" dirty="0"/>
              <a:t>Ms. </a:t>
            </a:r>
            <a:r>
              <a:rPr lang="en-US" dirty="0" err="1"/>
              <a:t>fr.</a:t>
            </a:r>
            <a:r>
              <a:rPr lang="en-US" dirty="0"/>
              <a:t> 2810, fol. 14v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167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49723" y="575135"/>
            <a:ext cx="7292553" cy="1017181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Letter from </a:t>
            </a:r>
            <a:r>
              <a:rPr lang="en-US" cap="none" dirty="0" err="1"/>
              <a:t>Arghun</a:t>
            </a:r>
            <a:r>
              <a:rPr lang="en-US" cap="none" dirty="0"/>
              <a:t> Khan to </a:t>
            </a:r>
          </a:p>
          <a:p>
            <a:r>
              <a:rPr lang="en-US" cap="none" dirty="0"/>
              <a:t>Pope Nicholas IV, adopting Christianity throughout the Ilkhanate (1290)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9" y="2238704"/>
            <a:ext cx="12126904" cy="3026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F4711-728C-954B-9447-B1783E447B50}"/>
              </a:ext>
            </a:extLst>
          </p:cNvPr>
          <p:cNvSpPr txBox="1"/>
          <p:nvPr/>
        </p:nvSpPr>
        <p:spPr>
          <a:xfrm>
            <a:off x="5044530" y="5270999"/>
            <a:ext cx="690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Letter in Mongolian language and script,  seals (red) in Chinese</a:t>
            </a:r>
          </a:p>
          <a:p>
            <a:pPr algn="r"/>
            <a:r>
              <a:rPr lang="en-US" dirty="0"/>
              <a:t>Rome, Vatican Archives</a:t>
            </a:r>
          </a:p>
        </p:txBody>
      </p:sp>
    </p:spTree>
    <p:extLst>
      <p:ext uri="{BB962C8B-B14F-4D97-AF65-F5344CB8AC3E}">
        <p14:creationId xmlns:p14="http://schemas.microsoft.com/office/powerpoint/2010/main" val="1182684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87" y="640491"/>
            <a:ext cx="8524065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Polo’s Travel Route</a:t>
            </a:r>
          </a:p>
        </p:txBody>
      </p:sp>
    </p:spTree>
    <p:extLst>
      <p:ext uri="{BB962C8B-B14F-4D97-AF65-F5344CB8AC3E}">
        <p14:creationId xmlns:p14="http://schemas.microsoft.com/office/powerpoint/2010/main" val="155422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49723" y="523176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The Polos return to Kublai Khan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8" y="1401099"/>
            <a:ext cx="7964528" cy="46701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4C1003-FDF4-F648-8420-051CE8034CB3}"/>
              </a:ext>
            </a:extLst>
          </p:cNvPr>
          <p:cNvSpPr/>
          <p:nvPr/>
        </p:nvSpPr>
        <p:spPr>
          <a:xfrm>
            <a:off x="6457496" y="6071208"/>
            <a:ext cx="3556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err="1"/>
              <a:t>Bibliothèque</a:t>
            </a:r>
            <a:r>
              <a:rPr lang="en-US" i="1" dirty="0"/>
              <a:t> </a:t>
            </a:r>
            <a:r>
              <a:rPr lang="en-US" i="1" dirty="0" err="1"/>
              <a:t>nationale</a:t>
            </a:r>
            <a:r>
              <a:rPr lang="en-US" i="1" dirty="0"/>
              <a:t> de France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010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487" y="640491"/>
            <a:ext cx="8524065" cy="603400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Marco Polo’s Travel Route</a:t>
            </a:r>
          </a:p>
        </p:txBody>
      </p:sp>
    </p:spTree>
    <p:extLst>
      <p:ext uri="{BB962C8B-B14F-4D97-AF65-F5344CB8AC3E}">
        <p14:creationId xmlns:p14="http://schemas.microsoft.com/office/powerpoint/2010/main" val="293033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2359" y="3268716"/>
            <a:ext cx="10447282" cy="2072782"/>
          </a:xfrm>
        </p:spPr>
        <p:txBody>
          <a:bodyPr>
            <a:normAutofit fontScale="90000"/>
          </a:bodyPr>
          <a:lstStyle/>
          <a:p>
            <a:r>
              <a:rPr lang="en-US" dirty="0"/>
              <a:t>Marco Polo</a:t>
            </a:r>
            <a:br>
              <a:rPr lang="en-US" dirty="0"/>
            </a:br>
            <a:br>
              <a:rPr lang="en-US" dirty="0"/>
            </a:br>
            <a:r>
              <a:rPr lang="en-US" sz="4000" b="0" i="1" dirty="0">
                <a:effectLst/>
              </a:rPr>
              <a:t>Travels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Book of the Marvels of the World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Description of the World</a:t>
            </a:r>
            <a:br>
              <a:rPr lang="en-US" sz="4000" b="0" i="1" dirty="0">
                <a:effectLst/>
              </a:rPr>
            </a:br>
            <a:r>
              <a:rPr lang="en-US" sz="2200" b="0" i="1" dirty="0">
                <a:effectLst/>
              </a:rPr>
              <a:t>(or)</a:t>
            </a:r>
            <a:br>
              <a:rPr lang="en-US" sz="4000" b="0" i="1" dirty="0">
                <a:effectLst/>
              </a:rPr>
            </a:br>
            <a:r>
              <a:rPr lang="en-US" sz="4000" b="0" i="1" dirty="0">
                <a:effectLst/>
              </a:rPr>
              <a:t>Il </a:t>
            </a:r>
            <a:r>
              <a:rPr lang="en-US" sz="4000" b="0" i="1" dirty="0" err="1">
                <a:effectLst/>
              </a:rPr>
              <a:t>Milione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3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2"/>
            <a:ext cx="6252518" cy="20712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Genghis Khan</a:t>
            </a:r>
          </a:p>
          <a:p>
            <a:r>
              <a:rPr lang="en-US" cap="none" dirty="0"/>
              <a:t>(Chinggis </a:t>
            </a:r>
            <a:r>
              <a:rPr lang="en-US" cap="none" dirty="0" err="1"/>
              <a:t>Kaan</a:t>
            </a:r>
            <a:r>
              <a:rPr lang="en-US" cap="none" dirty="0"/>
              <a:t>)</a:t>
            </a:r>
          </a:p>
          <a:p>
            <a:endParaRPr lang="en-US" cap="none" dirty="0"/>
          </a:p>
          <a:p>
            <a:r>
              <a:rPr lang="en-US" cap="none" dirty="0"/>
              <a:t>(r. 1206 - 1227)</a:t>
            </a:r>
          </a:p>
          <a:p>
            <a:endParaRPr lang="en-US" cap="none" dirty="0"/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0" y="479953"/>
            <a:ext cx="4646183" cy="6220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18105" y="6054130"/>
            <a:ext cx="3577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National Palace Museum, Taipei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14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285189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3D3F6FD-561B-A247-AEBD-837CFCABD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64" y="2261579"/>
            <a:ext cx="2046869" cy="1538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49723" y="405944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Debating Marco Polo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B598F-C140-374A-AD25-E2C303D1F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03" y="1149082"/>
            <a:ext cx="3284045" cy="519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B28AC4-6042-7A45-B738-4767799A1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672" y="1149082"/>
            <a:ext cx="3339489" cy="5194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87F9F-C016-FE43-B731-1E450D44FEE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4643122" y="2744565"/>
            <a:ext cx="1368865" cy="1368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58D455-87C1-774A-9BE3-ED9CF32E8927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 flipH="1">
            <a:off x="6180015" y="2744564"/>
            <a:ext cx="1368865" cy="13688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40C459-CEA3-244B-B86B-F02B5621A93B}"/>
              </a:ext>
            </a:extLst>
          </p:cNvPr>
          <p:cNvSpPr/>
          <p:nvPr/>
        </p:nvSpPr>
        <p:spPr>
          <a:xfrm>
            <a:off x="1927761" y="63438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(1995)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C8D114-9D54-3146-A7E3-B236EEBAA9FC}"/>
              </a:ext>
            </a:extLst>
          </p:cNvPr>
          <p:cNvSpPr/>
          <p:nvPr/>
        </p:nvSpPr>
        <p:spPr>
          <a:xfrm>
            <a:off x="9321452" y="6343844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(1999)</a:t>
            </a:r>
          </a:p>
        </p:txBody>
      </p:sp>
    </p:spTree>
    <p:extLst>
      <p:ext uri="{BB962C8B-B14F-4D97-AF65-F5344CB8AC3E}">
        <p14:creationId xmlns:p14="http://schemas.microsoft.com/office/powerpoint/2010/main" val="18134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Mongol Empire</a:t>
            </a:r>
          </a:p>
          <a:p>
            <a:r>
              <a:rPr lang="en-US" cap="none" dirty="0"/>
              <a:t>Territory from 1206-1294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48" y="1422853"/>
            <a:ext cx="6627425" cy="519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2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Genghis Khan</a:t>
            </a:r>
          </a:p>
          <a:p>
            <a:r>
              <a:rPr lang="en-US" cap="none" dirty="0"/>
              <a:t>Family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0E93B-8B8A-3849-95EA-4B3EE455DCBB}"/>
              </a:ext>
            </a:extLst>
          </p:cNvPr>
          <p:cNvSpPr/>
          <p:nvPr/>
        </p:nvSpPr>
        <p:spPr>
          <a:xfrm>
            <a:off x="2091559" y="6022428"/>
            <a:ext cx="1797269" cy="4309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82" y="1378875"/>
            <a:ext cx="11294235" cy="516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2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583" t="8150" r="24267" b="29990"/>
          <a:stretch/>
        </p:blipFill>
        <p:spPr>
          <a:xfrm>
            <a:off x="548548" y="732737"/>
            <a:ext cx="11119945" cy="57564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8144FE8-3C22-FA4B-B04B-6E312346C5D5}"/>
              </a:ext>
            </a:extLst>
          </p:cNvPr>
          <p:cNvSpPr txBox="1">
            <a:spLocks/>
          </p:cNvSpPr>
          <p:nvPr/>
        </p:nvSpPr>
        <p:spPr>
          <a:xfrm>
            <a:off x="2462245" y="131901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Political Divisions (c. 1300)</a:t>
            </a:r>
          </a:p>
        </p:txBody>
      </p:sp>
    </p:spTree>
    <p:extLst>
      <p:ext uri="{BB962C8B-B14F-4D97-AF65-F5344CB8AC3E}">
        <p14:creationId xmlns:p14="http://schemas.microsoft.com/office/powerpoint/2010/main" val="2112662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51562" y="475003"/>
            <a:ext cx="6252518" cy="114359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 err="1"/>
              <a:t>Hulagu</a:t>
            </a:r>
            <a:r>
              <a:rPr lang="en-US" cap="none" dirty="0"/>
              <a:t> Khan</a:t>
            </a:r>
          </a:p>
          <a:p>
            <a:r>
              <a:rPr lang="en-US" cap="none" dirty="0"/>
              <a:t>(c. 1218 - 1265)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310" y="136801"/>
            <a:ext cx="4389877" cy="656366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81878" y="6054130"/>
            <a:ext cx="29137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Rashid-al-Din 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Hamadani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Early 14</a:t>
            </a:r>
            <a:r>
              <a:rPr lang="en-US" baseline="30000" dirty="0">
                <a:latin typeface="Rockwell" charset="0"/>
                <a:ea typeface="Rockwell" charset="0"/>
                <a:cs typeface="Rockwell" charset="0"/>
              </a:rPr>
              <a:t>th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c.</a:t>
            </a:r>
          </a:p>
        </p:txBody>
      </p:sp>
    </p:spTree>
    <p:extLst>
      <p:ext uri="{BB962C8B-B14F-4D97-AF65-F5344CB8AC3E}">
        <p14:creationId xmlns:p14="http://schemas.microsoft.com/office/powerpoint/2010/main" val="90627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Siege of Baghdad (1258)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18" y="927828"/>
            <a:ext cx="7964528" cy="561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3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3386" y="485514"/>
            <a:ext cx="6252518" cy="1709046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Kublai Khan</a:t>
            </a:r>
          </a:p>
          <a:p>
            <a:r>
              <a:rPr lang="en-US" cap="none" dirty="0"/>
              <a:t>(</a:t>
            </a:r>
            <a:r>
              <a:rPr lang="en-US" cap="none" dirty="0" err="1"/>
              <a:t>Qubilai</a:t>
            </a:r>
            <a:r>
              <a:rPr lang="en-US" cap="none" dirty="0"/>
              <a:t>/</a:t>
            </a:r>
            <a:r>
              <a:rPr lang="en-US" cap="none" dirty="0" err="1"/>
              <a:t>Khubilai</a:t>
            </a:r>
            <a:r>
              <a:rPr lang="en-US" cap="none" dirty="0"/>
              <a:t>)</a:t>
            </a:r>
          </a:p>
          <a:p>
            <a:endParaRPr lang="en-US" cap="none" dirty="0"/>
          </a:p>
          <a:p>
            <a:r>
              <a:rPr lang="en-US" cap="none" dirty="0"/>
              <a:t>(r. 1260 - 1294)</a:t>
            </a:r>
          </a:p>
          <a:p>
            <a:endParaRPr lang="en-US" cap="none" dirty="0"/>
          </a:p>
          <a:p>
            <a:endParaRPr lang="en-US" cap="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904" y="387691"/>
            <a:ext cx="5097518" cy="6077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759793" y="5818532"/>
            <a:ext cx="3531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 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Aniko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</a:rPr>
              <a:t>Araniko</a:t>
            </a:r>
            <a:r>
              <a:rPr lang="en-US" dirty="0">
                <a:latin typeface="Rockwell" charset="0"/>
                <a:ea typeface="Rockwell" charset="0"/>
                <a:cs typeface="Rockwell" charset="0"/>
              </a:rPr>
              <a:t> (c. 1300)</a:t>
            </a:r>
          </a:p>
          <a:p>
            <a:pPr algn="r"/>
            <a:r>
              <a:rPr lang="en-US" dirty="0">
                <a:latin typeface="Rockwell" charset="0"/>
                <a:ea typeface="Rockwell" charset="0"/>
                <a:cs typeface="Rockwell" charset="0"/>
              </a:rPr>
              <a:t>National Palace Museum, Taipei</a:t>
            </a:r>
          </a:p>
        </p:txBody>
      </p:sp>
    </p:spTree>
    <p:extLst>
      <p:ext uri="{BB962C8B-B14F-4D97-AF65-F5344CB8AC3E}">
        <p14:creationId xmlns:p14="http://schemas.microsoft.com/office/powerpoint/2010/main" val="751736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483266" y="310577"/>
            <a:ext cx="7292553" cy="101718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cap="none" dirty="0"/>
              <a:t>Silk Road </a:t>
            </a:r>
          </a:p>
          <a:p>
            <a:r>
              <a:rPr lang="en-US" cap="none" dirty="0"/>
              <a:t>(~2</a:t>
            </a:r>
            <a:r>
              <a:rPr lang="en-US" cap="none" baseline="30000" dirty="0"/>
              <a:t>nd</a:t>
            </a:r>
            <a:r>
              <a:rPr lang="en-US" cap="none" dirty="0"/>
              <a:t> c. BCE – 1450s)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36" y="1327758"/>
            <a:ext cx="7964528" cy="518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64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3690</TotalTime>
  <Words>263</Words>
  <Application>Microsoft Macintosh PowerPoint</Application>
  <PresentationFormat>Widescreen</PresentationFormat>
  <Paragraphs>51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Rockwell</vt:lpstr>
      <vt:lpstr>Damask</vt:lpstr>
      <vt:lpstr>Marco Polo  Travels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Marco Polo  Travels (or) Book of the Marvels of the World (or) Description of the World (or) Il Milione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Roman Cities</dc:title>
  <dc:creator>Nathan Daniels</dc:creator>
  <cp:lastModifiedBy>Nathan Daniels</cp:lastModifiedBy>
  <cp:revision>73</cp:revision>
  <cp:lastPrinted>2018-10-25T12:53:52Z</cp:lastPrinted>
  <dcterms:created xsi:type="dcterms:W3CDTF">2017-02-02T03:45:22Z</dcterms:created>
  <dcterms:modified xsi:type="dcterms:W3CDTF">2019-10-24T12:39:04Z</dcterms:modified>
</cp:coreProperties>
</file>